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8" r:id="rId11"/>
    <p:sldId id="267" r:id="rId12"/>
    <p:sldId id="269" r:id="rId13"/>
    <p:sldId id="271" r:id="rId14"/>
    <p:sldId id="272" r:id="rId15"/>
    <p:sldId id="273" r:id="rId16"/>
    <p:sldId id="274" r:id="rId17"/>
    <p:sldId id="266" r:id="rId1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8" autoAdjust="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pPr/>
              <a:t>14.2.2013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5700004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pPr/>
              <a:t>14.2.2013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7758956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pPr/>
              <a:t>14.2.2013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1884795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pPr/>
              <a:t>14.2.2013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768636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pPr/>
              <a:t>14.2.2013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315493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pPr/>
              <a:t>14.2.2013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327850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pPr/>
              <a:t>14.2.2013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1281796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pPr/>
              <a:t>14.2.2013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39795367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pPr/>
              <a:t>14.2.2013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749722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pPr/>
              <a:t>14.2.2013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2465031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850411-C4BF-49E5-A7DB-9CE939A731EC}" type="datetimeFigureOut">
              <a:rPr lang="cs-CZ" smtClean="0"/>
              <a:pPr/>
              <a:t>14.2.2013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FA3840-F458-4F64-BA98-30DF72F222D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4106105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50411-C4BF-49E5-A7DB-9CE939A731EC}" type="datetimeFigureOut">
              <a:rPr lang="cs-CZ" smtClean="0"/>
              <a:pPr/>
              <a:t>14.2.2013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A3840-F458-4F64-BA98-30DF72F222D7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xmlns="" val="1100734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Relationship Id="rId4" Type="http://schemas.openxmlformats.org/officeDocument/2006/relationships/hyperlink" Target="Will%20-%20exercises.docx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Relationship Id="rId4" Type="http://schemas.openxmlformats.org/officeDocument/2006/relationships/slide" Target="slide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hyperlink" Target="http://www.office.microsoft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95288" y="1484313"/>
            <a:ext cx="8229600" cy="45688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2000" dirty="0"/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Název školy:</a:t>
            </a:r>
            <a:r>
              <a:rPr lang="cs-CZ" sz="2000" dirty="0">
                <a:solidFill>
                  <a:schemeClr val="tx2"/>
                </a:solidFill>
              </a:rPr>
              <a:t>	</a:t>
            </a:r>
            <a:r>
              <a:rPr lang="cs-CZ" sz="1600" dirty="0">
                <a:solidFill>
                  <a:schemeClr val="tx2"/>
                </a:solidFill>
              </a:rPr>
              <a:t>Základní škola Městec Králové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Autor:</a:t>
            </a:r>
            <a:r>
              <a:rPr lang="cs-CZ" sz="2000" dirty="0">
                <a:solidFill>
                  <a:schemeClr val="tx2"/>
                </a:solidFill>
              </a:rPr>
              <a:t>	</a:t>
            </a:r>
            <a:r>
              <a:rPr lang="cs-CZ" sz="1600" dirty="0" smtClean="0">
                <a:solidFill>
                  <a:schemeClr val="tx2"/>
                </a:solidFill>
              </a:rPr>
              <a:t>Mgr. Jana Volková</a:t>
            </a: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Název:</a:t>
            </a:r>
            <a:r>
              <a:rPr lang="cs-CZ" sz="2000">
                <a:solidFill>
                  <a:schemeClr val="tx2"/>
                </a:solidFill>
              </a:rPr>
              <a:t>	</a:t>
            </a:r>
            <a:r>
              <a:rPr lang="cs-CZ" sz="1600" smtClean="0">
                <a:solidFill>
                  <a:schemeClr val="tx2"/>
                </a:solidFill>
              </a:rPr>
              <a:t>VY_32_INOVACE_01_AJ7</a:t>
            </a: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Číslo projektu:</a:t>
            </a:r>
            <a:r>
              <a:rPr lang="cs-CZ" sz="2000" dirty="0">
                <a:solidFill>
                  <a:schemeClr val="tx2"/>
                </a:solidFill>
              </a:rPr>
              <a:t>	</a:t>
            </a:r>
            <a:r>
              <a:rPr lang="cs-CZ" sz="1600" dirty="0">
                <a:solidFill>
                  <a:schemeClr val="tx2"/>
                </a:solidFill>
              </a:rPr>
              <a:t>CZ.1.07/1.4.00/21.2313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Téma:	</a:t>
            </a:r>
            <a:r>
              <a:rPr lang="cs-CZ" sz="1800" dirty="0" err="1" smtClean="0">
                <a:solidFill>
                  <a:schemeClr val="tx2"/>
                </a:solidFill>
              </a:rPr>
              <a:t>Will</a:t>
            </a:r>
            <a:r>
              <a:rPr lang="cs-CZ" sz="1800" dirty="0" smtClean="0">
                <a:solidFill>
                  <a:schemeClr val="tx2"/>
                </a:solidFill>
              </a:rPr>
              <a:t> - </a:t>
            </a:r>
            <a:r>
              <a:rPr lang="cs-CZ" sz="1600" dirty="0" smtClean="0">
                <a:solidFill>
                  <a:schemeClr val="tx2"/>
                </a:solidFill>
              </a:rPr>
              <a:t>výklad</a:t>
            </a:r>
            <a:endParaRPr lang="cs-CZ" sz="1600" dirty="0">
              <a:solidFill>
                <a:schemeClr val="tx2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600" dirty="0">
              <a:solidFill>
                <a:schemeClr val="tx2"/>
              </a:solidFill>
            </a:endParaRPr>
          </a:p>
          <a:p>
            <a:pPr algn="just"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800" dirty="0">
                <a:solidFill>
                  <a:schemeClr val="tx2"/>
                </a:solidFill>
              </a:rPr>
              <a:t>Anotace:	</a:t>
            </a:r>
            <a:r>
              <a:rPr lang="cs-CZ" sz="1600" dirty="0" smtClean="0">
                <a:solidFill>
                  <a:schemeClr val="tx2"/>
                </a:solidFill>
              </a:rPr>
              <a:t>Prezentace sloužící k vysvětlení a následnému procvičení si 	základních principů tvorby a používání prostého budoucího času.</a:t>
            </a:r>
            <a:endParaRPr lang="cs-CZ" sz="2000" dirty="0">
              <a:solidFill>
                <a:schemeClr val="tx2"/>
              </a:solidFill>
            </a:endParaRPr>
          </a:p>
        </p:txBody>
      </p:sp>
      <p:pic>
        <p:nvPicPr>
          <p:cNvPr id="2051" name="Picture 4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55650" y="274638"/>
            <a:ext cx="7489825" cy="1143000"/>
          </a:xfr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531838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2780928"/>
            <a:ext cx="8229600" cy="1252736"/>
          </a:xfrm>
          <a:solidFill>
            <a:srgbClr val="FFFF00">
              <a:alpha val="56000"/>
            </a:srgbClr>
          </a:solidFill>
          <a:ln>
            <a:solidFill>
              <a:schemeClr val="accent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cs-CZ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And </a:t>
            </a:r>
            <a:r>
              <a:rPr lang="cs-CZ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now</a:t>
            </a:r>
            <a:r>
              <a:rPr lang="cs-CZ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,  </a:t>
            </a:r>
            <a:r>
              <a:rPr lang="cs-CZ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some</a:t>
            </a:r>
            <a:r>
              <a:rPr lang="cs-CZ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 </a:t>
            </a:r>
            <a:r>
              <a:rPr lang="cs-CZ" sz="5000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exercises</a:t>
            </a:r>
            <a:r>
              <a:rPr lang="cs-CZ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.</a:t>
            </a:r>
            <a:endParaRPr lang="cs-CZ" dirty="0"/>
          </a:p>
        </p:txBody>
      </p:sp>
      <p:pic>
        <p:nvPicPr>
          <p:cNvPr id="4098" name="Picture 2" descr="C:\Users\Jana\AppData\Local\Microsoft\Windows\Temporary Internet Files\Content.IE5\HHRU5X0L\MC90023408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675406"/>
            <a:ext cx="2713022" cy="1351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Jana\AppData\Local\Microsoft\Windows\Temporary Internet Files\Content.IE5\CWHTJ96Z\MC900434784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59908" y="764704"/>
            <a:ext cx="1828572" cy="182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>
            <a:hlinkClick r:id="rId4" action="ppaction://hlinkfile"/>
          </p:cNvPr>
          <p:cNvSpPr txBox="1"/>
          <p:nvPr/>
        </p:nvSpPr>
        <p:spPr>
          <a:xfrm>
            <a:off x="5652120" y="1052736"/>
            <a:ext cx="1512168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err="1" smtClean="0"/>
              <a:t>Printed</a:t>
            </a:r>
            <a:r>
              <a:rPr lang="cs-CZ" dirty="0" smtClean="0"/>
              <a:t> </a:t>
            </a:r>
            <a:r>
              <a:rPr lang="cs-CZ" dirty="0" err="1" smtClean="0"/>
              <a:t>sheet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52255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Exercises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cs-CZ" u="sng" dirty="0" smtClean="0"/>
              <a:t>Fill in </a:t>
            </a:r>
            <a:r>
              <a:rPr lang="cs-CZ" u="sng" dirty="0" err="1" smtClean="0"/>
              <a:t>the</a:t>
            </a:r>
            <a:r>
              <a:rPr lang="cs-CZ" u="sng" dirty="0" smtClean="0"/>
              <a:t> </a:t>
            </a:r>
            <a:r>
              <a:rPr lang="cs-CZ" u="sng" dirty="0" err="1" smtClean="0"/>
              <a:t>verbs</a:t>
            </a:r>
            <a:r>
              <a:rPr lang="cs-CZ" u="sng" dirty="0" smtClean="0"/>
              <a:t>. Use </a:t>
            </a:r>
            <a:r>
              <a:rPr lang="cs-CZ" u="sng" dirty="0" err="1" smtClean="0"/>
              <a:t>will</a:t>
            </a:r>
            <a:r>
              <a:rPr lang="cs-CZ" u="sng" dirty="0" smtClean="0"/>
              <a:t> </a:t>
            </a:r>
            <a:r>
              <a:rPr lang="cs-CZ" u="sng" dirty="0" err="1" smtClean="0"/>
              <a:t>forms</a:t>
            </a:r>
            <a:r>
              <a:rPr lang="cs-CZ" dirty="0" smtClean="0"/>
              <a:t>.</a:t>
            </a:r>
          </a:p>
          <a:p>
            <a:pPr marL="514350" indent="-514350">
              <a:buAutoNum type="alphaLcParenR"/>
            </a:pPr>
            <a:r>
              <a:rPr lang="cs-CZ" dirty="0" err="1" smtClean="0"/>
              <a:t>People</a:t>
            </a:r>
            <a:r>
              <a:rPr lang="cs-CZ" dirty="0" smtClean="0"/>
              <a:t> ___________ (</a:t>
            </a:r>
            <a:r>
              <a:rPr lang="cs-CZ" dirty="0" err="1" smtClean="0"/>
              <a:t>fly</a:t>
            </a:r>
            <a:r>
              <a:rPr lang="cs-CZ" dirty="0" smtClean="0"/>
              <a:t>) to </a:t>
            </a:r>
            <a:r>
              <a:rPr lang="cs-CZ" dirty="0" err="1" smtClean="0"/>
              <a:t>their</a:t>
            </a:r>
            <a:r>
              <a:rPr lang="cs-CZ" dirty="0" smtClean="0"/>
              <a:t> </a:t>
            </a:r>
            <a:r>
              <a:rPr lang="cs-CZ" dirty="0" err="1" smtClean="0"/>
              <a:t>work</a:t>
            </a:r>
            <a:r>
              <a:rPr lang="cs-CZ" dirty="0" smtClean="0"/>
              <a:t>.</a:t>
            </a:r>
          </a:p>
          <a:p>
            <a:pPr marL="514350" indent="-514350">
              <a:buAutoNum type="alphaLcParenR"/>
            </a:pPr>
            <a:r>
              <a:rPr lang="cs-CZ" dirty="0" err="1" smtClean="0"/>
              <a:t>Pupils</a:t>
            </a:r>
            <a:r>
              <a:rPr lang="cs-CZ" dirty="0" smtClean="0"/>
              <a:t> _________ ( not go) to </a:t>
            </a:r>
            <a:r>
              <a:rPr lang="cs-CZ" dirty="0" err="1" smtClean="0"/>
              <a:t>school</a:t>
            </a:r>
            <a:r>
              <a:rPr lang="cs-CZ" dirty="0" smtClean="0"/>
              <a:t>. </a:t>
            </a:r>
            <a:r>
              <a:rPr lang="cs-CZ" dirty="0" err="1" smtClean="0"/>
              <a:t>They</a:t>
            </a:r>
            <a:r>
              <a:rPr lang="cs-CZ" dirty="0" smtClean="0"/>
              <a:t> _______ (study) </a:t>
            </a:r>
            <a:r>
              <a:rPr lang="cs-CZ" dirty="0" err="1" smtClean="0"/>
              <a:t>at</a:t>
            </a:r>
            <a:r>
              <a:rPr lang="cs-CZ" dirty="0" smtClean="0"/>
              <a:t> </a:t>
            </a:r>
            <a:r>
              <a:rPr lang="cs-CZ" dirty="0" err="1" smtClean="0"/>
              <a:t>home</a:t>
            </a:r>
            <a:r>
              <a:rPr lang="cs-CZ" dirty="0" smtClean="0"/>
              <a:t>.</a:t>
            </a:r>
          </a:p>
          <a:p>
            <a:pPr marL="514350" indent="-514350">
              <a:buAutoNum type="alphaLcParenR"/>
            </a:pPr>
            <a:r>
              <a:rPr lang="cs-CZ" dirty="0" smtClean="0"/>
              <a:t>I hope </a:t>
            </a:r>
            <a:r>
              <a:rPr lang="cs-CZ" dirty="0" err="1" smtClean="0"/>
              <a:t>there</a:t>
            </a:r>
            <a:r>
              <a:rPr lang="cs-CZ" dirty="0" smtClean="0"/>
              <a:t> ___________ (not </a:t>
            </a:r>
            <a:r>
              <a:rPr lang="cs-CZ" dirty="0" err="1" smtClean="0"/>
              <a:t>be</a:t>
            </a:r>
            <a:r>
              <a:rPr lang="cs-CZ" dirty="0" smtClean="0"/>
              <a:t>) </a:t>
            </a:r>
            <a:r>
              <a:rPr lang="cs-CZ" dirty="0" err="1" smtClean="0"/>
              <a:t>any</a:t>
            </a:r>
            <a:r>
              <a:rPr lang="cs-CZ" dirty="0" smtClean="0"/>
              <a:t> </a:t>
            </a:r>
            <a:r>
              <a:rPr lang="cs-CZ" dirty="0" err="1" smtClean="0"/>
              <a:t>other</a:t>
            </a:r>
            <a:r>
              <a:rPr lang="cs-CZ" dirty="0" smtClean="0"/>
              <a:t> </a:t>
            </a:r>
            <a:r>
              <a:rPr lang="cs-CZ" dirty="0" err="1" smtClean="0"/>
              <a:t>world</a:t>
            </a:r>
            <a:r>
              <a:rPr lang="cs-CZ" dirty="0" smtClean="0"/>
              <a:t> </a:t>
            </a:r>
            <a:r>
              <a:rPr lang="cs-CZ" dirty="0" err="1" smtClean="0"/>
              <a:t>war</a:t>
            </a:r>
            <a:r>
              <a:rPr lang="cs-CZ" dirty="0" smtClean="0"/>
              <a:t>.</a:t>
            </a:r>
          </a:p>
          <a:p>
            <a:pPr marL="514350" indent="-514350">
              <a:buAutoNum type="alphaLcParenR"/>
            </a:pPr>
            <a:r>
              <a:rPr lang="cs-CZ" dirty="0" smtClean="0"/>
              <a:t>I ____________ (</a:t>
            </a:r>
            <a:r>
              <a:rPr lang="cs-CZ" dirty="0" err="1" smtClean="0"/>
              <a:t>take</a:t>
            </a:r>
            <a:r>
              <a:rPr lang="cs-CZ" dirty="0" smtClean="0"/>
              <a:t>) </a:t>
            </a:r>
            <a:r>
              <a:rPr lang="cs-CZ" dirty="0" err="1" smtClean="0"/>
              <a:t>the</a:t>
            </a:r>
            <a:r>
              <a:rPr lang="cs-CZ" dirty="0" smtClean="0"/>
              <a:t> dog </a:t>
            </a:r>
            <a:r>
              <a:rPr lang="cs-CZ" dirty="0" err="1" smtClean="0"/>
              <a:t>for</a:t>
            </a:r>
            <a:r>
              <a:rPr lang="cs-CZ" dirty="0" smtClean="0"/>
              <a:t> a </a:t>
            </a:r>
            <a:r>
              <a:rPr lang="cs-CZ" dirty="0" err="1" smtClean="0"/>
              <a:t>walk</a:t>
            </a:r>
            <a:r>
              <a:rPr lang="cs-CZ" dirty="0" smtClean="0"/>
              <a:t>.</a:t>
            </a:r>
          </a:p>
          <a:p>
            <a:pPr marL="514350" indent="-514350">
              <a:buAutoNum type="alphaLcParenR"/>
            </a:pPr>
            <a:r>
              <a:rPr lang="cs-CZ" dirty="0" err="1" smtClean="0"/>
              <a:t>We</a:t>
            </a:r>
            <a:r>
              <a:rPr lang="cs-CZ" dirty="0" smtClean="0"/>
              <a:t> ______________ (make)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 smtClean="0"/>
              <a:t>beds</a:t>
            </a:r>
            <a:r>
              <a:rPr lang="cs-CZ" dirty="0" smtClean="0"/>
              <a:t>.</a:t>
            </a:r>
            <a:endParaRPr lang="cs-CZ" dirty="0"/>
          </a:p>
        </p:txBody>
      </p:sp>
      <p:pic>
        <p:nvPicPr>
          <p:cNvPr id="1026" name="Picture 2" descr="C:\Users\Jana\AppData\Local\Microsoft\Windows\Temporary Internet Files\Content.IE5\HHRU5X0L\MC90008908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692696"/>
            <a:ext cx="1126477" cy="1191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>
            <a:hlinkClick r:id="rId3" action="ppaction://hlinksldjump"/>
          </p:cNvPr>
          <p:cNvSpPr txBox="1"/>
          <p:nvPr/>
        </p:nvSpPr>
        <p:spPr>
          <a:xfrm>
            <a:off x="855853" y="692696"/>
            <a:ext cx="119586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smtClean="0"/>
              <a:t>SOLUTION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39430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Exercises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s-CZ" dirty="0" smtClean="0"/>
              <a:t>2. </a:t>
            </a:r>
            <a:r>
              <a:rPr lang="cs-CZ" u="sng" dirty="0" err="1" smtClean="0"/>
              <a:t>Order</a:t>
            </a:r>
            <a:r>
              <a:rPr lang="cs-CZ" u="sng" dirty="0" smtClean="0"/>
              <a:t> </a:t>
            </a:r>
            <a:r>
              <a:rPr lang="cs-CZ" u="sng" dirty="0" err="1" smtClean="0"/>
              <a:t>the</a:t>
            </a:r>
            <a:r>
              <a:rPr lang="cs-CZ" u="sng" dirty="0" smtClean="0"/>
              <a:t> </a:t>
            </a:r>
            <a:r>
              <a:rPr lang="cs-CZ" u="sng" dirty="0" err="1" smtClean="0"/>
              <a:t>words</a:t>
            </a:r>
            <a:r>
              <a:rPr lang="cs-CZ" u="sng" dirty="0" smtClean="0"/>
              <a:t>:</a:t>
            </a:r>
          </a:p>
          <a:p>
            <a:pPr marL="0" indent="0">
              <a:buNone/>
            </a:pPr>
            <a:endParaRPr lang="cs-CZ" u="sng" dirty="0" smtClean="0"/>
          </a:p>
          <a:p>
            <a:pPr marL="514350" indent="-514350">
              <a:buAutoNum type="alphaLcParenR"/>
            </a:pPr>
            <a:r>
              <a:rPr lang="cs-CZ" dirty="0" err="1"/>
              <a:t>will</a:t>
            </a:r>
            <a:r>
              <a:rPr lang="cs-CZ" dirty="0"/>
              <a:t> </a:t>
            </a:r>
            <a:r>
              <a:rPr lang="cs-CZ" dirty="0" err="1"/>
              <a:t>i</a:t>
            </a:r>
            <a:r>
              <a:rPr lang="cs-CZ" dirty="0" err="1" smtClean="0"/>
              <a:t>t</a:t>
            </a:r>
            <a:r>
              <a:rPr lang="cs-CZ" dirty="0" smtClean="0"/>
              <a:t> </a:t>
            </a:r>
            <a:r>
              <a:rPr lang="cs-CZ" dirty="0" err="1"/>
              <a:t>Friday</a:t>
            </a:r>
            <a:r>
              <a:rPr lang="cs-CZ" dirty="0"/>
              <a:t> </a:t>
            </a:r>
            <a:r>
              <a:rPr lang="cs-CZ" dirty="0" err="1" smtClean="0"/>
              <a:t>be</a:t>
            </a:r>
            <a:r>
              <a:rPr lang="cs-CZ" dirty="0" smtClean="0"/>
              <a:t> on sunny .</a:t>
            </a:r>
          </a:p>
          <a:p>
            <a:pPr marL="514350" indent="-514350">
              <a:buAutoNum type="alphaLcParenR"/>
            </a:pPr>
            <a:r>
              <a:rPr lang="cs-CZ" dirty="0"/>
              <a:t> </a:t>
            </a:r>
            <a:r>
              <a:rPr lang="cs-CZ" dirty="0" err="1"/>
              <a:t>our</a:t>
            </a:r>
            <a:r>
              <a:rPr lang="cs-CZ" dirty="0"/>
              <a:t> </a:t>
            </a:r>
            <a:r>
              <a:rPr lang="cs-CZ" dirty="0" smtClean="0"/>
              <a:t>I </a:t>
            </a:r>
            <a:r>
              <a:rPr lang="cs-CZ" dirty="0" err="1" smtClean="0"/>
              <a:t>will</a:t>
            </a:r>
            <a:r>
              <a:rPr lang="cs-CZ" dirty="0" smtClean="0"/>
              <a:t> </a:t>
            </a:r>
            <a:r>
              <a:rPr lang="cs-CZ" dirty="0" err="1"/>
              <a:t>some</a:t>
            </a:r>
            <a:r>
              <a:rPr lang="cs-CZ" dirty="0"/>
              <a:t> </a:t>
            </a:r>
            <a:r>
              <a:rPr lang="cs-CZ" dirty="0" err="1"/>
              <a:t>CDs</a:t>
            </a:r>
            <a:r>
              <a:rPr lang="cs-CZ" dirty="0"/>
              <a:t> </a:t>
            </a:r>
            <a:r>
              <a:rPr lang="cs-CZ" dirty="0" err="1" smtClean="0"/>
              <a:t>bring</a:t>
            </a:r>
            <a:r>
              <a:rPr lang="cs-CZ" dirty="0" smtClean="0"/>
              <a:t> to party.</a:t>
            </a:r>
          </a:p>
          <a:p>
            <a:pPr marL="514350" indent="-514350">
              <a:buAutoNum type="alphaLcParenR"/>
            </a:pPr>
            <a:r>
              <a:rPr lang="cs-CZ" dirty="0" err="1"/>
              <a:t>be</a:t>
            </a:r>
            <a:r>
              <a:rPr lang="cs-CZ" dirty="0"/>
              <a:t> </a:t>
            </a:r>
            <a:r>
              <a:rPr lang="cs-CZ" dirty="0" err="1"/>
              <a:t>d</a:t>
            </a:r>
            <a:r>
              <a:rPr lang="cs-CZ" dirty="0" err="1" smtClean="0"/>
              <a:t>on‘t</a:t>
            </a:r>
            <a:r>
              <a:rPr lang="cs-CZ" dirty="0" smtClean="0"/>
              <a:t>, I </a:t>
            </a:r>
            <a:r>
              <a:rPr lang="cs-CZ" dirty="0" err="1" smtClean="0"/>
              <a:t>worry</a:t>
            </a:r>
            <a:r>
              <a:rPr lang="cs-CZ" dirty="0" smtClean="0"/>
              <a:t> </a:t>
            </a:r>
            <a:r>
              <a:rPr lang="cs-CZ" dirty="0" err="1" smtClean="0"/>
              <a:t>late</a:t>
            </a:r>
            <a:r>
              <a:rPr lang="cs-CZ" dirty="0" smtClean="0"/>
              <a:t> </a:t>
            </a:r>
            <a:r>
              <a:rPr lang="cs-CZ" dirty="0" err="1" smtClean="0"/>
              <a:t>won‘t</a:t>
            </a:r>
            <a:r>
              <a:rPr lang="cs-CZ" dirty="0" smtClean="0"/>
              <a:t> .</a:t>
            </a:r>
          </a:p>
          <a:p>
            <a:pPr marL="514350" indent="-514350">
              <a:buAutoNum type="alphaLcParenR"/>
            </a:pPr>
            <a:r>
              <a:rPr lang="cs-CZ" dirty="0" smtClean="0"/>
              <a:t>I </a:t>
            </a:r>
            <a:r>
              <a:rPr lang="cs-CZ" dirty="0" err="1"/>
              <a:t>get</a:t>
            </a:r>
            <a:r>
              <a:rPr lang="cs-CZ" dirty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</a:t>
            </a:r>
            <a:r>
              <a:rPr lang="cs-CZ" dirty="0" err="1"/>
              <a:t>will</a:t>
            </a:r>
            <a:r>
              <a:rPr lang="cs-CZ" dirty="0"/>
              <a:t> </a:t>
            </a:r>
            <a:r>
              <a:rPr lang="cs-CZ" dirty="0" err="1" smtClean="0"/>
              <a:t>tickets</a:t>
            </a:r>
            <a:r>
              <a:rPr lang="cs-CZ" dirty="0" smtClean="0"/>
              <a:t>.</a:t>
            </a:r>
          </a:p>
          <a:p>
            <a:pPr marL="514350" indent="-514350">
              <a:buAutoNum type="alphaLcParenR"/>
            </a:pPr>
            <a:r>
              <a:rPr lang="cs-CZ" dirty="0" smtClean="0"/>
              <a:t>I </a:t>
            </a:r>
            <a:r>
              <a:rPr lang="cs-CZ" dirty="0" err="1" smtClean="0"/>
              <a:t>will</a:t>
            </a:r>
            <a:r>
              <a:rPr lang="cs-CZ" dirty="0" smtClean="0"/>
              <a:t>  </a:t>
            </a:r>
            <a:r>
              <a:rPr lang="cs-CZ" dirty="0" err="1" smtClean="0"/>
              <a:t>you</a:t>
            </a:r>
            <a:r>
              <a:rPr lang="cs-CZ" dirty="0" smtClean="0"/>
              <a:t> </a:t>
            </a:r>
            <a:r>
              <a:rPr lang="cs-CZ" dirty="0" err="1"/>
              <a:t>English</a:t>
            </a:r>
            <a:r>
              <a:rPr lang="cs-CZ" dirty="0"/>
              <a:t> </a:t>
            </a:r>
            <a:r>
              <a:rPr lang="cs-CZ" dirty="0" err="1" smtClean="0"/>
              <a:t>get</a:t>
            </a:r>
            <a:r>
              <a:rPr lang="cs-CZ" dirty="0" smtClean="0"/>
              <a:t> </a:t>
            </a:r>
            <a:r>
              <a:rPr lang="cs-CZ" dirty="0" err="1" smtClean="0"/>
              <a:t>one</a:t>
            </a:r>
            <a:r>
              <a:rPr lang="cs-CZ" dirty="0" smtClean="0"/>
              <a:t> </a:t>
            </a:r>
            <a:r>
              <a:rPr lang="cs-CZ" dirty="0" err="1" smtClean="0"/>
              <a:t>think</a:t>
            </a:r>
            <a:r>
              <a:rPr lang="cs-CZ" dirty="0" smtClean="0"/>
              <a:t>  </a:t>
            </a:r>
            <a:r>
              <a:rPr lang="cs-CZ" dirty="0" err="1" smtClean="0"/>
              <a:t>from</a:t>
            </a:r>
            <a:r>
              <a:rPr lang="cs-CZ" dirty="0" smtClean="0"/>
              <a:t> </a:t>
            </a:r>
            <a:r>
              <a:rPr lang="cs-CZ" dirty="0" err="1" smtClean="0"/>
              <a:t>the</a:t>
            </a:r>
            <a:r>
              <a:rPr lang="cs-CZ" dirty="0" smtClean="0"/>
              <a:t> test.</a:t>
            </a:r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2050" name="Picture 2" descr="C:\Users\Jana\AppData\Local\Microsoft\Windows\Temporary Internet Files\Content.IE5\UXZDJ1U9\MC900440405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692696"/>
            <a:ext cx="2091680" cy="209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>
            <a:hlinkClick r:id="rId3" action="ppaction://hlinksldjump"/>
          </p:cNvPr>
          <p:cNvSpPr txBox="1"/>
          <p:nvPr/>
        </p:nvSpPr>
        <p:spPr>
          <a:xfrm>
            <a:off x="855853" y="692696"/>
            <a:ext cx="119586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smtClean="0"/>
              <a:t>SOLUTION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87639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Exercises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3</a:t>
            </a:r>
            <a:r>
              <a:rPr lang="cs-CZ" dirty="0" smtClean="0"/>
              <a:t>. </a:t>
            </a:r>
            <a:r>
              <a:rPr lang="cs-CZ" u="sng" dirty="0" err="1" smtClean="0"/>
              <a:t>Translate</a:t>
            </a:r>
            <a:r>
              <a:rPr lang="cs-CZ" u="sng" dirty="0" smtClean="0"/>
              <a:t>:</a:t>
            </a:r>
          </a:p>
          <a:p>
            <a:pPr marL="0" indent="0">
              <a:buNone/>
            </a:pPr>
            <a:endParaRPr lang="cs-CZ" u="sng" dirty="0" smtClean="0"/>
          </a:p>
          <a:p>
            <a:pPr marL="514350" indent="-514350">
              <a:buAutoNum type="alphaLcParenR"/>
            </a:pPr>
            <a:r>
              <a:rPr lang="cs-CZ" dirty="0" smtClean="0"/>
              <a:t>Zítra bude foukat vítr.</a:t>
            </a:r>
          </a:p>
          <a:p>
            <a:pPr marL="514350" indent="-514350">
              <a:buAutoNum type="alphaLcParenR"/>
            </a:pPr>
            <a:r>
              <a:rPr lang="cs-CZ" dirty="0" smtClean="0"/>
              <a:t>Koupím kolu a nějaké ovoce.</a:t>
            </a:r>
          </a:p>
          <a:p>
            <a:pPr marL="514350" indent="-514350">
              <a:buAutoNum type="alphaLcParenR"/>
            </a:pPr>
            <a:r>
              <a:rPr lang="cs-CZ" dirty="0" smtClean="0"/>
              <a:t>Myslím si, že nikdy nebudu slavný.</a:t>
            </a:r>
          </a:p>
          <a:p>
            <a:pPr marL="514350" indent="-514350">
              <a:buAutoNum type="alphaLcParenR"/>
            </a:pPr>
            <a:r>
              <a:rPr lang="cs-CZ" dirty="0" smtClean="0"/>
              <a:t>Pomůžu ti.</a:t>
            </a:r>
          </a:p>
          <a:p>
            <a:pPr marL="514350" indent="-514350">
              <a:buAutoNum type="alphaLcParenR"/>
            </a:pPr>
            <a:r>
              <a:rPr lang="cs-CZ" dirty="0" smtClean="0"/>
              <a:t>Doufám, že nedostanu pětku.</a:t>
            </a:r>
          </a:p>
          <a:p>
            <a:pPr marL="514350" indent="-514350">
              <a:buAutoNum type="alphaLcParenR"/>
            </a:pPr>
            <a:endParaRPr lang="cs-CZ" dirty="0" smtClean="0"/>
          </a:p>
        </p:txBody>
      </p:sp>
      <p:pic>
        <p:nvPicPr>
          <p:cNvPr id="3074" name="Picture 2" descr="C:\Users\Jana\AppData\Local\Microsoft\Windows\Temporary Internet Files\Content.IE5\CWHTJ96Z\MC90029616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484784"/>
            <a:ext cx="2053628" cy="180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>
            <a:hlinkClick r:id="rId3" action="ppaction://hlinksldjump"/>
          </p:cNvPr>
          <p:cNvSpPr txBox="1"/>
          <p:nvPr/>
        </p:nvSpPr>
        <p:spPr>
          <a:xfrm>
            <a:off x="855853" y="692696"/>
            <a:ext cx="119586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cs-CZ" dirty="0" smtClean="0"/>
              <a:t>SOLUTION</a:t>
            </a:r>
            <a:endParaRPr lang="cs-CZ" dirty="0"/>
          </a:p>
        </p:txBody>
      </p:sp>
      <p:sp>
        <p:nvSpPr>
          <p:cNvPr id="6" name="TextovéPole 5">
            <a:hlinkClick r:id="rId4" action="ppaction://hlinksldjump"/>
          </p:cNvPr>
          <p:cNvSpPr txBox="1"/>
          <p:nvPr/>
        </p:nvSpPr>
        <p:spPr>
          <a:xfrm>
            <a:off x="6804248" y="692696"/>
            <a:ext cx="119586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THE END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89406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rgbClr val="FF0000"/>
                </a:solidFill>
                <a:latin typeface="Algerian" pitchFamily="82" charset="0"/>
              </a:rPr>
              <a:t>SOLUTION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GB" u="sng" dirty="0" smtClean="0"/>
              <a:t>Fill in the verbs. Use will forms</a:t>
            </a:r>
            <a:r>
              <a:rPr lang="en-GB" dirty="0" smtClean="0"/>
              <a:t>.</a:t>
            </a:r>
          </a:p>
          <a:p>
            <a:pPr marL="514350" indent="-514350">
              <a:buAutoNum type="alphaLcParenR"/>
            </a:pPr>
            <a:r>
              <a:rPr lang="en-GB" dirty="0" smtClean="0"/>
              <a:t>People </a:t>
            </a:r>
            <a:r>
              <a:rPr lang="en-GB" dirty="0" smtClean="0">
                <a:solidFill>
                  <a:srgbClr val="FF0000"/>
                </a:solidFill>
              </a:rPr>
              <a:t>will fly </a:t>
            </a:r>
            <a:r>
              <a:rPr lang="en-GB" dirty="0" smtClean="0"/>
              <a:t>to their work.</a:t>
            </a:r>
          </a:p>
          <a:p>
            <a:pPr marL="514350" indent="-514350">
              <a:buAutoNum type="alphaLcParenR"/>
            </a:pPr>
            <a:r>
              <a:rPr lang="en-GB" dirty="0" smtClean="0"/>
              <a:t>Pupils </a:t>
            </a:r>
            <a:r>
              <a:rPr lang="en-GB" dirty="0" smtClean="0">
                <a:solidFill>
                  <a:srgbClr val="FF0000"/>
                </a:solidFill>
              </a:rPr>
              <a:t>won‘t go </a:t>
            </a:r>
            <a:r>
              <a:rPr lang="en-GB" dirty="0" smtClean="0"/>
              <a:t>to school. They </a:t>
            </a:r>
            <a:r>
              <a:rPr lang="en-GB" dirty="0" smtClean="0">
                <a:solidFill>
                  <a:srgbClr val="FF0000"/>
                </a:solidFill>
              </a:rPr>
              <a:t>will study</a:t>
            </a:r>
            <a:r>
              <a:rPr lang="en-GB" dirty="0" smtClean="0"/>
              <a:t> at home.</a:t>
            </a:r>
          </a:p>
          <a:p>
            <a:pPr marL="514350" indent="-514350">
              <a:buAutoNum type="alphaLcParenR"/>
            </a:pPr>
            <a:r>
              <a:rPr lang="en-GB" dirty="0" smtClean="0"/>
              <a:t>I hope there </a:t>
            </a:r>
            <a:r>
              <a:rPr lang="en-GB" dirty="0" smtClean="0">
                <a:solidFill>
                  <a:srgbClr val="FF0000"/>
                </a:solidFill>
              </a:rPr>
              <a:t>won‘t be </a:t>
            </a:r>
            <a:r>
              <a:rPr lang="en-GB" dirty="0" smtClean="0"/>
              <a:t>any other world war.</a:t>
            </a:r>
          </a:p>
          <a:p>
            <a:pPr marL="514350" indent="-514350">
              <a:buAutoNum type="alphaLcParenR"/>
            </a:pPr>
            <a:r>
              <a:rPr lang="en-GB" dirty="0" smtClean="0"/>
              <a:t>I </a:t>
            </a:r>
            <a:r>
              <a:rPr lang="en-GB" dirty="0" smtClean="0">
                <a:solidFill>
                  <a:srgbClr val="FF0000"/>
                </a:solidFill>
              </a:rPr>
              <a:t>will take </a:t>
            </a:r>
            <a:r>
              <a:rPr lang="en-GB" dirty="0" smtClean="0"/>
              <a:t>the dog for a walk.</a:t>
            </a:r>
          </a:p>
          <a:p>
            <a:pPr marL="514350" indent="-514350">
              <a:buAutoNum type="alphaLcParenR"/>
            </a:pPr>
            <a:r>
              <a:rPr lang="en-GB" dirty="0" smtClean="0"/>
              <a:t>We </a:t>
            </a:r>
            <a:r>
              <a:rPr lang="en-GB" dirty="0" smtClean="0">
                <a:solidFill>
                  <a:srgbClr val="FF0000"/>
                </a:solidFill>
              </a:rPr>
              <a:t>will make </a:t>
            </a:r>
            <a:r>
              <a:rPr lang="en-GB" dirty="0" smtClean="0"/>
              <a:t>the beds.</a:t>
            </a:r>
            <a:endParaRPr lang="en-GB" dirty="0"/>
          </a:p>
        </p:txBody>
      </p:sp>
      <p:pic>
        <p:nvPicPr>
          <p:cNvPr id="1026" name="Picture 2" descr="C:\Users\Jana\AppData\Local\Microsoft\Windows\Temporary Internet Files\Content.IE5\HHRU5X0L\MC90008908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797152"/>
            <a:ext cx="1126477" cy="1191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>
            <a:hlinkClick r:id="rId3" action="ppaction://hlinksldjump"/>
          </p:cNvPr>
          <p:cNvSpPr txBox="1"/>
          <p:nvPr/>
        </p:nvSpPr>
        <p:spPr>
          <a:xfrm>
            <a:off x="855853" y="692696"/>
            <a:ext cx="119586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t</a:t>
            </a:r>
            <a:r>
              <a:rPr lang="cs-CZ" dirty="0" smtClean="0"/>
              <a:t>o EX 1</a:t>
            </a:r>
            <a:endParaRPr lang="cs-CZ" dirty="0"/>
          </a:p>
        </p:txBody>
      </p:sp>
      <p:sp>
        <p:nvSpPr>
          <p:cNvPr id="6" name="TextovéPole 5">
            <a:hlinkClick r:id="rId4" action="ppaction://hlinksldjump"/>
          </p:cNvPr>
          <p:cNvSpPr txBox="1"/>
          <p:nvPr/>
        </p:nvSpPr>
        <p:spPr>
          <a:xfrm>
            <a:off x="6588224" y="692696"/>
            <a:ext cx="119586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t</a:t>
            </a:r>
            <a:r>
              <a:rPr lang="cs-CZ" dirty="0" smtClean="0"/>
              <a:t>o EX 2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95657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>
                <a:solidFill>
                  <a:srgbClr val="FF0000"/>
                </a:solidFill>
                <a:latin typeface="Algerian" pitchFamily="82" charset="0"/>
              </a:rPr>
              <a:t>Solution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smtClean="0"/>
              <a:t>2. </a:t>
            </a:r>
            <a:r>
              <a:rPr lang="en-GB" u="sng" dirty="0" smtClean="0"/>
              <a:t>Order the words:</a:t>
            </a:r>
          </a:p>
          <a:p>
            <a:pPr marL="0" indent="0">
              <a:buNone/>
            </a:pPr>
            <a:endParaRPr lang="en-GB" u="sng" dirty="0" smtClean="0"/>
          </a:p>
          <a:p>
            <a:pPr marL="514350" indent="-514350">
              <a:buAutoNum type="alphaLcParenR"/>
            </a:pPr>
            <a:r>
              <a:rPr lang="en-GB" dirty="0" smtClean="0">
                <a:solidFill>
                  <a:srgbClr val="FF0000"/>
                </a:solidFill>
              </a:rPr>
              <a:t>It will be sunny on Friday.</a:t>
            </a:r>
          </a:p>
          <a:p>
            <a:pPr marL="514350" indent="-514350">
              <a:buAutoNum type="alphaLcParenR"/>
            </a:pPr>
            <a:r>
              <a:rPr lang="en-GB" dirty="0" smtClean="0">
                <a:solidFill>
                  <a:srgbClr val="FF0000"/>
                </a:solidFill>
              </a:rPr>
              <a:t>I will bring some CDs to our party.</a:t>
            </a:r>
          </a:p>
          <a:p>
            <a:pPr marL="514350" indent="-514350">
              <a:buAutoNum type="alphaLcParenR"/>
            </a:pPr>
            <a:r>
              <a:rPr lang="en-GB" dirty="0" smtClean="0">
                <a:solidFill>
                  <a:srgbClr val="FF0000"/>
                </a:solidFill>
              </a:rPr>
              <a:t>Don‘t worry, I won‘t be late.</a:t>
            </a:r>
          </a:p>
          <a:p>
            <a:pPr marL="514350" indent="-514350">
              <a:buAutoNum type="alphaLcParenR"/>
            </a:pPr>
            <a:r>
              <a:rPr lang="en-GB" dirty="0" smtClean="0">
                <a:solidFill>
                  <a:srgbClr val="FF0000"/>
                </a:solidFill>
              </a:rPr>
              <a:t>I will get the tickets.</a:t>
            </a:r>
          </a:p>
          <a:p>
            <a:pPr marL="514350" indent="-514350">
              <a:buAutoNum type="alphaLcParenR"/>
            </a:pPr>
            <a:r>
              <a:rPr lang="en-GB" dirty="0" smtClean="0">
                <a:solidFill>
                  <a:srgbClr val="FF0000"/>
                </a:solidFill>
              </a:rPr>
              <a:t>I think you will get one from the English test.</a:t>
            </a:r>
          </a:p>
          <a:p>
            <a:pPr marL="514350" indent="-514350">
              <a:buAutoNum type="alphaLcParenR"/>
            </a:pPr>
            <a:endParaRPr lang="cs-CZ" dirty="0" smtClean="0"/>
          </a:p>
        </p:txBody>
      </p:sp>
      <p:pic>
        <p:nvPicPr>
          <p:cNvPr id="2050" name="Picture 2" descr="C:\Users\Jana\AppData\Local\Microsoft\Windows\Temporary Internet Files\Content.IE5\UXZDJ1U9\MC900440405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3" y="2348880"/>
            <a:ext cx="2091680" cy="2091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>
            <a:hlinkClick r:id="rId3" action="ppaction://hlinksldjump"/>
          </p:cNvPr>
          <p:cNvSpPr txBox="1"/>
          <p:nvPr/>
        </p:nvSpPr>
        <p:spPr>
          <a:xfrm>
            <a:off x="855853" y="692696"/>
            <a:ext cx="119586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t</a:t>
            </a:r>
            <a:r>
              <a:rPr lang="cs-CZ" dirty="0" smtClean="0"/>
              <a:t>o EX 2</a:t>
            </a:r>
            <a:endParaRPr lang="cs-CZ" dirty="0"/>
          </a:p>
        </p:txBody>
      </p:sp>
      <p:sp>
        <p:nvSpPr>
          <p:cNvPr id="6" name="TextovéPole 5">
            <a:hlinkClick r:id="rId4" action="ppaction://hlinksldjump"/>
          </p:cNvPr>
          <p:cNvSpPr txBox="1"/>
          <p:nvPr/>
        </p:nvSpPr>
        <p:spPr>
          <a:xfrm>
            <a:off x="7036130" y="692696"/>
            <a:ext cx="119586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t</a:t>
            </a:r>
            <a:r>
              <a:rPr lang="cs-CZ" dirty="0" smtClean="0"/>
              <a:t>o EX 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8664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>
                <a:solidFill>
                  <a:srgbClr val="FF0000"/>
                </a:solidFill>
                <a:latin typeface="Algerian" pitchFamily="82" charset="0"/>
              </a:rPr>
              <a:t>solution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3</a:t>
            </a:r>
            <a:r>
              <a:rPr lang="cs-CZ" dirty="0" smtClean="0"/>
              <a:t>. </a:t>
            </a:r>
            <a:r>
              <a:rPr lang="cs-CZ" u="sng" dirty="0" err="1" smtClean="0"/>
              <a:t>Translate</a:t>
            </a:r>
            <a:r>
              <a:rPr lang="cs-CZ" u="sng" dirty="0" smtClean="0"/>
              <a:t>:</a:t>
            </a:r>
          </a:p>
          <a:p>
            <a:pPr marL="0" indent="0">
              <a:buNone/>
            </a:pPr>
            <a:endParaRPr lang="cs-CZ" u="sng" dirty="0" smtClean="0"/>
          </a:p>
          <a:p>
            <a:pPr marL="514350" indent="-514350">
              <a:buAutoNum type="alphaLcParenR"/>
            </a:pPr>
            <a:r>
              <a:rPr lang="en-GB" dirty="0" smtClean="0">
                <a:solidFill>
                  <a:srgbClr val="FF0000"/>
                </a:solidFill>
              </a:rPr>
              <a:t>It‘ll be windy tomorrow.</a:t>
            </a:r>
          </a:p>
          <a:p>
            <a:pPr marL="514350" indent="-514350">
              <a:buAutoNum type="alphaLcParenR"/>
            </a:pPr>
            <a:r>
              <a:rPr lang="en-GB" dirty="0" smtClean="0">
                <a:solidFill>
                  <a:srgbClr val="FF0000"/>
                </a:solidFill>
              </a:rPr>
              <a:t>I‘ll buy cola and some fruit.</a:t>
            </a:r>
          </a:p>
          <a:p>
            <a:pPr marL="514350" indent="-514350">
              <a:buAutoNum type="alphaLcParenR"/>
            </a:pPr>
            <a:r>
              <a:rPr lang="en-GB" dirty="0" smtClean="0">
                <a:solidFill>
                  <a:srgbClr val="FF0000"/>
                </a:solidFill>
              </a:rPr>
              <a:t>I think I‘ll never be famous.</a:t>
            </a:r>
          </a:p>
          <a:p>
            <a:pPr marL="514350" indent="-514350">
              <a:buAutoNum type="alphaLcParenR"/>
            </a:pPr>
            <a:r>
              <a:rPr lang="en-GB" dirty="0" smtClean="0">
                <a:solidFill>
                  <a:srgbClr val="FF0000"/>
                </a:solidFill>
              </a:rPr>
              <a:t>I‘ll help you.</a:t>
            </a:r>
          </a:p>
          <a:p>
            <a:pPr marL="514350" indent="-514350">
              <a:buAutoNum type="alphaLcParenR"/>
            </a:pPr>
            <a:r>
              <a:rPr lang="en-GB" dirty="0" smtClean="0">
                <a:solidFill>
                  <a:srgbClr val="FF0000"/>
                </a:solidFill>
              </a:rPr>
              <a:t>I hope I won‘t get five.</a:t>
            </a:r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3074" name="Picture 2" descr="C:\Users\Jana\AppData\Local\Microsoft\Windows\Temporary Internet Files\Content.IE5\CWHTJ96Z\MC900296162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1484784"/>
            <a:ext cx="2053628" cy="1801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>
            <a:hlinkClick r:id="rId3" action="ppaction://hlinksldjump"/>
          </p:cNvPr>
          <p:cNvSpPr txBox="1"/>
          <p:nvPr/>
        </p:nvSpPr>
        <p:spPr>
          <a:xfrm>
            <a:off x="855853" y="692696"/>
            <a:ext cx="1195867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s-CZ" dirty="0"/>
              <a:t>t</a:t>
            </a:r>
            <a:r>
              <a:rPr lang="cs-CZ" smtClean="0"/>
              <a:t>o </a:t>
            </a:r>
            <a:r>
              <a:rPr lang="cs-CZ" dirty="0" smtClean="0"/>
              <a:t>EX 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280520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2">
                    <a:lumMod val="75000"/>
                  </a:schemeClr>
                </a:solidFill>
              </a:rPr>
              <a:t>Použité kliparty</a:t>
            </a:r>
            <a:endParaRPr lang="cs-CZ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	</a:t>
            </a:r>
          </a:p>
          <a:p>
            <a:pPr marL="0" indent="0">
              <a:buNone/>
            </a:pPr>
            <a:endParaRPr lang="cs-CZ" dirty="0"/>
          </a:p>
          <a:p>
            <a:pPr marL="0" indent="0" algn="just">
              <a:buNone/>
            </a:pPr>
            <a:r>
              <a:rPr lang="cs-CZ" dirty="0" smtClean="0"/>
              <a:t>	</a:t>
            </a:r>
          </a:p>
          <a:p>
            <a:pPr marL="0" indent="0" algn="just">
              <a:buNone/>
            </a:pPr>
            <a:r>
              <a:rPr lang="cs-CZ" sz="2000" dirty="0"/>
              <a:t>	</a:t>
            </a:r>
            <a:r>
              <a:rPr lang="cs-CZ" sz="2000" dirty="0" smtClean="0"/>
              <a:t>Veškeré obrázky, použité v této prezentaci, jsou kliparty náležející k programu PowerPoint společnosti </a:t>
            </a:r>
            <a:r>
              <a:rPr lang="cs-CZ" sz="2000" dirty="0" smtClean="0"/>
              <a:t>Microsoft:</a:t>
            </a:r>
          </a:p>
          <a:p>
            <a:pPr marL="0" indent="0" algn="just">
              <a:buNone/>
            </a:pPr>
            <a:r>
              <a:rPr lang="cs-CZ" sz="2000" dirty="0" smtClean="0">
                <a:hlinkClick r:id="rId2"/>
              </a:rPr>
              <a:t>www.office.</a:t>
            </a:r>
            <a:r>
              <a:rPr lang="cs-CZ" sz="2000" dirty="0" err="1" smtClean="0">
                <a:hlinkClick r:id="rId2"/>
              </a:rPr>
              <a:t>microsoft.com</a:t>
            </a:r>
            <a:endParaRPr lang="cs-CZ" sz="2000" smtClean="0"/>
          </a:p>
          <a:p>
            <a:pPr marL="0" indent="0" algn="just">
              <a:buNone/>
            </a:pPr>
            <a:endParaRPr lang="cs-CZ" sz="2000" dirty="0"/>
          </a:p>
        </p:txBody>
      </p:sp>
      <p:pic>
        <p:nvPicPr>
          <p:cNvPr id="3074" name="Picture 2" descr="C:\Program Files (x86)\Microsoft Office\MEDIA\CAGCAT10\j0195384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221088"/>
            <a:ext cx="1795882" cy="1833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Jana\AppData\Local\Microsoft\Windows\Temporary Internet Files\Content.IE5\CWHTJ96Z\MC900089014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1272" y="1484784"/>
            <a:ext cx="1502581" cy="1593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6250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cs-CZ" sz="8000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Will</a:t>
            </a:r>
            <a:r>
              <a:rPr lang="cs-CZ" sz="8000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 – </a:t>
            </a:r>
            <a:r>
              <a:rPr lang="cs-CZ" sz="8000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Future</a:t>
            </a:r>
            <a:endParaRPr lang="cs-CZ" sz="8000" dirty="0">
              <a:solidFill>
                <a:schemeClr val="tx2">
                  <a:lumMod val="75000"/>
                </a:schemeClr>
              </a:solidFill>
              <a:latin typeface="Algerian" pitchFamily="82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843808" y="3861048"/>
            <a:ext cx="3600400" cy="622920"/>
          </a:xfrm>
        </p:spPr>
        <p:txBody>
          <a:bodyPr/>
          <a:lstStyle/>
          <a:p>
            <a:r>
              <a:rPr lang="cs-CZ" dirty="0" smtClean="0"/>
              <a:t>Project 3, Unit 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972624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Affirmative sentences</a:t>
            </a:r>
            <a:endParaRPr lang="en-GB" dirty="0">
              <a:solidFill>
                <a:schemeClr val="tx2">
                  <a:lumMod val="75000"/>
                </a:schemeClr>
              </a:solidFill>
              <a:latin typeface="Algerian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cs-CZ" dirty="0" smtClean="0"/>
              <a:t>Pod. + </a:t>
            </a:r>
            <a:r>
              <a:rPr lang="cs-CZ" u="sng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will</a:t>
            </a:r>
            <a:r>
              <a:rPr lang="cs-CZ" u="sng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+ holý infinitiv </a:t>
            </a:r>
            <a:r>
              <a:rPr lang="cs-CZ" dirty="0" smtClean="0"/>
              <a:t>+ před. + přísl. určení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i="1" dirty="0" err="1" smtClean="0"/>
              <a:t>e.g</a:t>
            </a:r>
            <a:r>
              <a:rPr lang="cs-CZ" i="1" dirty="0" smtClean="0"/>
              <a:t>.	I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will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take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/>
              <a:t>the</a:t>
            </a:r>
            <a:r>
              <a:rPr lang="cs-CZ" i="1" dirty="0" smtClean="0"/>
              <a:t> </a:t>
            </a:r>
            <a:r>
              <a:rPr lang="cs-CZ" i="1" dirty="0" err="1" smtClean="0"/>
              <a:t>bag</a:t>
            </a:r>
            <a:r>
              <a:rPr lang="cs-CZ" i="1" dirty="0" smtClean="0"/>
              <a:t>.</a:t>
            </a:r>
          </a:p>
          <a:p>
            <a:pPr marL="0" indent="0">
              <a:buNone/>
            </a:pPr>
            <a:r>
              <a:rPr lang="cs-CZ" i="1" dirty="0"/>
              <a:t>	</a:t>
            </a:r>
            <a:r>
              <a:rPr lang="cs-CZ" i="1" dirty="0" err="1" smtClean="0"/>
              <a:t>She</a:t>
            </a:r>
            <a:r>
              <a:rPr lang="cs-CZ" i="1" dirty="0" smtClean="0"/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will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take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/>
              <a:t>the</a:t>
            </a:r>
            <a:r>
              <a:rPr lang="cs-CZ" i="1" dirty="0" smtClean="0"/>
              <a:t> </a:t>
            </a:r>
            <a:r>
              <a:rPr lang="cs-CZ" i="1" dirty="0" err="1" smtClean="0"/>
              <a:t>bag</a:t>
            </a:r>
            <a:r>
              <a:rPr lang="cs-CZ" i="1" dirty="0" smtClean="0"/>
              <a:t>.</a:t>
            </a:r>
          </a:p>
          <a:p>
            <a:pPr marL="0" indent="0">
              <a:buNone/>
            </a:pPr>
            <a:r>
              <a:rPr lang="cs-CZ" i="1" dirty="0"/>
              <a:t>	</a:t>
            </a:r>
            <a:r>
              <a:rPr lang="cs-CZ" i="1" dirty="0" smtClean="0"/>
              <a:t>My </a:t>
            </a:r>
            <a:r>
              <a:rPr lang="cs-CZ" i="1" dirty="0" err="1" smtClean="0"/>
              <a:t>friends</a:t>
            </a:r>
            <a:r>
              <a:rPr lang="cs-CZ" i="1" dirty="0" smtClean="0"/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will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take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/>
              <a:t>the</a:t>
            </a:r>
            <a:r>
              <a:rPr lang="cs-CZ" i="1" dirty="0" smtClean="0"/>
              <a:t> </a:t>
            </a:r>
            <a:r>
              <a:rPr lang="cs-CZ" i="1" dirty="0" err="1" smtClean="0"/>
              <a:t>bag</a:t>
            </a:r>
            <a:r>
              <a:rPr lang="cs-CZ" i="1" dirty="0" smtClean="0"/>
              <a:t>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Pozn.: 	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will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= ‘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ll</a:t>
            </a:r>
            <a:endParaRPr lang="en-GB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 descr="C:\Users\Jana\AppData\Local\Microsoft\Windows\Temporary Internet Files\Content.IE5\CWHTJ96Z\MP90044845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14966"/>
            <a:ext cx="2093979" cy="3140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1918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Negative</a:t>
            </a:r>
            <a:r>
              <a:rPr lang="en-GB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 sentences</a:t>
            </a:r>
            <a:endParaRPr lang="en-GB" dirty="0">
              <a:solidFill>
                <a:schemeClr val="tx2">
                  <a:lumMod val="75000"/>
                </a:schemeClr>
              </a:solidFill>
              <a:latin typeface="Algerian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- 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za WILL </a:t>
            </a:r>
            <a:r>
              <a:rPr lang="cs-CZ" dirty="0" smtClean="0"/>
              <a:t>přidáme 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NOT</a:t>
            </a:r>
          </a:p>
          <a:p>
            <a:pPr marL="0" indent="0">
              <a:buNone/>
            </a:pPr>
            <a:r>
              <a:rPr lang="cs-CZ" dirty="0" smtClean="0"/>
              <a:t>- zkráceně – </a:t>
            </a:r>
            <a:r>
              <a:rPr lang="cs-CZ" sz="4000" u="sng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won‘t</a:t>
            </a:r>
            <a:endParaRPr lang="cs-CZ" sz="4000" u="sng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cs-CZ" i="1" dirty="0" smtClean="0"/>
          </a:p>
          <a:p>
            <a:pPr marL="0" indent="0">
              <a:buNone/>
            </a:pPr>
            <a:r>
              <a:rPr lang="cs-CZ" i="1" dirty="0" err="1" smtClean="0"/>
              <a:t>e.g</a:t>
            </a:r>
            <a:r>
              <a:rPr lang="cs-CZ" i="1" dirty="0" smtClean="0"/>
              <a:t>.	I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will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not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take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/>
              <a:t>the</a:t>
            </a:r>
            <a:r>
              <a:rPr lang="cs-CZ" i="1" dirty="0" smtClean="0"/>
              <a:t> </a:t>
            </a:r>
            <a:r>
              <a:rPr lang="cs-CZ" i="1" dirty="0" err="1" smtClean="0"/>
              <a:t>bags</a:t>
            </a:r>
            <a:r>
              <a:rPr lang="cs-CZ" i="1" dirty="0" smtClean="0"/>
              <a:t>.</a:t>
            </a:r>
          </a:p>
          <a:p>
            <a:pPr marL="0" indent="0">
              <a:buNone/>
            </a:pPr>
            <a:r>
              <a:rPr lang="cs-CZ" i="1" dirty="0"/>
              <a:t>	</a:t>
            </a:r>
            <a:r>
              <a:rPr lang="cs-CZ" i="1" dirty="0" err="1" smtClean="0"/>
              <a:t>She</a:t>
            </a:r>
            <a:r>
              <a:rPr lang="cs-CZ" i="1" dirty="0" smtClean="0"/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won‘t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take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/>
              <a:t>the</a:t>
            </a:r>
            <a:r>
              <a:rPr lang="cs-CZ" i="1" dirty="0" smtClean="0"/>
              <a:t> </a:t>
            </a:r>
            <a:r>
              <a:rPr lang="cs-CZ" i="1" dirty="0" err="1" smtClean="0"/>
              <a:t>bags</a:t>
            </a:r>
            <a:r>
              <a:rPr lang="cs-CZ" i="1" dirty="0" smtClean="0"/>
              <a:t>.</a:t>
            </a:r>
          </a:p>
          <a:p>
            <a:pPr marL="0" indent="0">
              <a:buNone/>
            </a:pPr>
            <a:r>
              <a:rPr lang="cs-CZ" i="1" dirty="0"/>
              <a:t>	</a:t>
            </a:r>
            <a:r>
              <a:rPr lang="cs-CZ" i="1" dirty="0" smtClean="0"/>
              <a:t>My </a:t>
            </a:r>
            <a:r>
              <a:rPr lang="cs-CZ" i="1" dirty="0" err="1" smtClean="0"/>
              <a:t>friends</a:t>
            </a:r>
            <a:r>
              <a:rPr lang="cs-CZ" i="1" dirty="0" smtClean="0"/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won‘t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take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/>
              <a:t>the</a:t>
            </a:r>
            <a:r>
              <a:rPr lang="cs-CZ" i="1" dirty="0" smtClean="0"/>
              <a:t> </a:t>
            </a:r>
            <a:r>
              <a:rPr lang="cs-CZ" i="1" dirty="0" err="1" smtClean="0"/>
              <a:t>bags</a:t>
            </a:r>
            <a:r>
              <a:rPr lang="cs-CZ" i="1" dirty="0" smtClean="0"/>
              <a:t>.</a:t>
            </a:r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2051" name="Picture 3" descr="C:\Users\Jana\AppData\Local\Microsoft\Windows\Temporary Internet Files\Content.IE5\UXZDJ1U9\MC900441576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797152"/>
            <a:ext cx="1870075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63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Questions</a:t>
            </a:r>
            <a:endParaRPr lang="en-GB" dirty="0">
              <a:solidFill>
                <a:schemeClr val="tx2">
                  <a:lumMod val="75000"/>
                </a:schemeClr>
              </a:solidFill>
              <a:latin typeface="Algerian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- </a:t>
            </a:r>
            <a:r>
              <a:rPr lang="cs-CZ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w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ill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dirty="0" smtClean="0"/>
              <a:t>přesuneme 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před</a:t>
            </a:r>
            <a:r>
              <a:rPr lang="cs-CZ" dirty="0" smtClean="0"/>
              <a:t> 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podmět</a:t>
            </a:r>
          </a:p>
          <a:p>
            <a:pPr marL="0" indent="0">
              <a:buNone/>
            </a:pPr>
            <a:endParaRPr lang="cs-CZ" i="1" dirty="0" smtClean="0"/>
          </a:p>
          <a:p>
            <a:pPr marL="0" indent="0">
              <a:buNone/>
            </a:pPr>
            <a:endParaRPr lang="cs-CZ" i="1" dirty="0"/>
          </a:p>
          <a:p>
            <a:pPr marL="0" indent="0">
              <a:buNone/>
            </a:pPr>
            <a:r>
              <a:rPr lang="cs-CZ" i="1" dirty="0" err="1" smtClean="0"/>
              <a:t>e.g</a:t>
            </a:r>
            <a:r>
              <a:rPr lang="cs-CZ" i="1" dirty="0" smtClean="0"/>
              <a:t>.	</a:t>
            </a:r>
            <a:r>
              <a:rPr lang="cs-CZ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W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ill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/>
              <a:t>you</a:t>
            </a:r>
            <a:r>
              <a:rPr lang="cs-CZ" i="1" dirty="0" smtClean="0"/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take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/>
              <a:t>the</a:t>
            </a:r>
            <a:r>
              <a:rPr lang="cs-CZ" i="1" dirty="0" smtClean="0"/>
              <a:t> </a:t>
            </a:r>
            <a:r>
              <a:rPr lang="cs-CZ" i="1" dirty="0" err="1" smtClean="0"/>
              <a:t>bag</a:t>
            </a:r>
            <a:r>
              <a:rPr lang="cs-CZ" i="1" dirty="0"/>
              <a:t>?</a:t>
            </a:r>
            <a:endParaRPr lang="cs-CZ" i="1" dirty="0" smtClean="0"/>
          </a:p>
          <a:p>
            <a:pPr marL="0" indent="0">
              <a:buNone/>
            </a:pPr>
            <a:r>
              <a:rPr lang="cs-CZ" i="1" dirty="0"/>
              <a:t>	</a:t>
            </a:r>
            <a:r>
              <a:rPr lang="cs-CZ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W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ill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/>
              <a:t>s</a:t>
            </a:r>
            <a:r>
              <a:rPr lang="cs-CZ" i="1" dirty="0" err="1" smtClean="0"/>
              <a:t>he</a:t>
            </a:r>
            <a:r>
              <a:rPr lang="cs-CZ" i="1" dirty="0" smtClean="0"/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take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/>
              <a:t>the</a:t>
            </a:r>
            <a:r>
              <a:rPr lang="cs-CZ" i="1" dirty="0" smtClean="0"/>
              <a:t> </a:t>
            </a:r>
            <a:r>
              <a:rPr lang="cs-CZ" i="1" dirty="0" err="1" smtClean="0"/>
              <a:t>bag</a:t>
            </a:r>
            <a:r>
              <a:rPr lang="cs-CZ" i="1" dirty="0"/>
              <a:t>?</a:t>
            </a:r>
            <a:endParaRPr lang="cs-CZ" i="1" dirty="0" smtClean="0"/>
          </a:p>
          <a:p>
            <a:pPr marL="0" indent="0">
              <a:buNone/>
            </a:pPr>
            <a:r>
              <a:rPr lang="cs-CZ" i="1" dirty="0"/>
              <a:t>	</a:t>
            </a:r>
            <a:r>
              <a:rPr lang="cs-CZ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W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ill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/>
              <a:t>m</a:t>
            </a:r>
            <a:r>
              <a:rPr lang="cs-CZ" i="1" dirty="0" smtClean="0"/>
              <a:t>y </a:t>
            </a:r>
            <a:r>
              <a:rPr lang="cs-CZ" i="1" dirty="0" err="1" smtClean="0"/>
              <a:t>friends</a:t>
            </a:r>
            <a:r>
              <a:rPr lang="cs-CZ" i="1" dirty="0" smtClean="0"/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take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/>
              <a:t>the</a:t>
            </a:r>
            <a:r>
              <a:rPr lang="cs-CZ" i="1" dirty="0" smtClean="0"/>
              <a:t> </a:t>
            </a:r>
            <a:r>
              <a:rPr lang="cs-CZ" i="1" dirty="0" err="1" smtClean="0"/>
              <a:t>bag</a:t>
            </a:r>
            <a:r>
              <a:rPr lang="cs-CZ" i="1" dirty="0"/>
              <a:t>?</a:t>
            </a:r>
            <a:endParaRPr lang="cs-CZ" i="1" dirty="0" smtClean="0"/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3075" name="Picture 3" descr="C:\Users\Jana\AppData\Local\Microsoft\Windows\Temporary Internet Files\Content.IE5\HHRU5X0L\MC900355887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502255"/>
            <a:ext cx="1332281" cy="1853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63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Short</a:t>
            </a:r>
            <a:r>
              <a:rPr lang="cs-CZ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 </a:t>
            </a:r>
            <a:r>
              <a:rPr lang="cs-CZ" dirty="0" err="1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answers</a:t>
            </a:r>
            <a:endParaRPr lang="en-GB" dirty="0">
              <a:solidFill>
                <a:schemeClr val="tx2">
                  <a:lumMod val="75000"/>
                </a:schemeClr>
              </a:solidFill>
              <a:latin typeface="Algerian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844824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- používáme 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zájmeno</a:t>
            </a:r>
            <a:r>
              <a:rPr lang="cs-CZ" dirty="0" smtClean="0"/>
              <a:t> a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will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dirty="0" smtClean="0"/>
              <a:t>/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won‘t</a:t>
            </a:r>
            <a:endParaRPr lang="cs-CZ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cs-CZ" i="1" dirty="0" smtClean="0"/>
          </a:p>
          <a:p>
            <a:pPr marL="0" indent="0">
              <a:buNone/>
            </a:pPr>
            <a:r>
              <a:rPr lang="cs-CZ" i="1" dirty="0" err="1" smtClean="0"/>
              <a:t>e.g</a:t>
            </a:r>
            <a:r>
              <a:rPr lang="cs-CZ" i="1" dirty="0" smtClean="0"/>
              <a:t>.	</a:t>
            </a:r>
            <a:r>
              <a:rPr lang="cs-CZ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W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ill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/>
              <a:t>you</a:t>
            </a:r>
            <a:r>
              <a:rPr lang="cs-CZ" i="1" dirty="0" smtClean="0"/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take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/>
              <a:t>the</a:t>
            </a:r>
            <a:r>
              <a:rPr lang="cs-CZ" i="1" dirty="0" smtClean="0"/>
              <a:t> </a:t>
            </a:r>
            <a:r>
              <a:rPr lang="cs-CZ" i="1" dirty="0" err="1" smtClean="0"/>
              <a:t>bag</a:t>
            </a:r>
            <a:r>
              <a:rPr lang="cs-CZ" i="1" dirty="0" smtClean="0"/>
              <a:t>?</a:t>
            </a:r>
          </a:p>
          <a:p>
            <a:pPr marL="0" indent="0">
              <a:buNone/>
            </a:pPr>
            <a:r>
              <a:rPr lang="cs-CZ" i="1" dirty="0"/>
              <a:t>	</a:t>
            </a:r>
            <a:r>
              <a:rPr lang="cs-CZ" i="1" dirty="0" smtClean="0"/>
              <a:t>	</a:t>
            </a:r>
            <a:r>
              <a:rPr lang="cs-CZ" sz="38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Yes</a:t>
            </a:r>
            <a:r>
              <a:rPr lang="cs-CZ" sz="3800" i="1" dirty="0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, I </a:t>
            </a:r>
            <a:r>
              <a:rPr lang="cs-CZ" sz="38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will</a:t>
            </a:r>
            <a:r>
              <a:rPr lang="cs-CZ" sz="3800" i="1" dirty="0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. </a:t>
            </a:r>
            <a:r>
              <a:rPr lang="cs-CZ" sz="3800" i="1" dirty="0" smtClean="0">
                <a:uFill>
                  <a:solidFill>
                    <a:srgbClr val="0070C0"/>
                  </a:solidFill>
                </a:uFill>
              </a:rPr>
              <a:t>/ </a:t>
            </a:r>
            <a:r>
              <a:rPr lang="cs-CZ" sz="3800" i="1" dirty="0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No, I </a:t>
            </a:r>
            <a:r>
              <a:rPr lang="cs-CZ" sz="38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won‘t</a:t>
            </a:r>
            <a:r>
              <a:rPr lang="cs-CZ" sz="3800" i="1" dirty="0" smtClean="0">
                <a:solidFill>
                  <a:schemeClr val="tx2">
                    <a:lumMod val="60000"/>
                    <a:lumOff val="40000"/>
                  </a:schemeClr>
                </a:solidFill>
                <a:uFill>
                  <a:solidFill>
                    <a:srgbClr val="0070C0"/>
                  </a:solidFill>
                </a:uFill>
              </a:rPr>
              <a:t>.</a:t>
            </a:r>
          </a:p>
          <a:p>
            <a:pPr marL="0" indent="0">
              <a:buNone/>
            </a:pPr>
            <a:r>
              <a:rPr lang="cs-CZ" i="1" dirty="0"/>
              <a:t>	</a:t>
            </a:r>
            <a:r>
              <a:rPr lang="cs-CZ" i="1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W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ill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/>
              <a:t>m</a:t>
            </a:r>
            <a:r>
              <a:rPr lang="cs-CZ" i="1" dirty="0" smtClean="0"/>
              <a:t>y </a:t>
            </a:r>
            <a:r>
              <a:rPr lang="cs-CZ" i="1" dirty="0" err="1" smtClean="0"/>
              <a:t>friends</a:t>
            </a:r>
            <a:r>
              <a:rPr lang="cs-CZ" i="1" dirty="0" smtClean="0"/>
              <a:t> </a:t>
            </a:r>
            <a:r>
              <a:rPr lang="cs-CZ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take</a:t>
            </a:r>
            <a:r>
              <a:rPr lang="cs-CZ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i="1" dirty="0" err="1" smtClean="0"/>
              <a:t>the</a:t>
            </a:r>
            <a:r>
              <a:rPr lang="cs-CZ" i="1" dirty="0" smtClean="0"/>
              <a:t> </a:t>
            </a:r>
            <a:r>
              <a:rPr lang="cs-CZ" i="1" dirty="0" err="1" smtClean="0"/>
              <a:t>bag</a:t>
            </a:r>
            <a:r>
              <a:rPr lang="cs-CZ" i="1" dirty="0" smtClean="0"/>
              <a:t>?</a:t>
            </a:r>
          </a:p>
          <a:p>
            <a:pPr marL="0" indent="0">
              <a:buNone/>
            </a:pPr>
            <a:r>
              <a:rPr lang="cs-CZ" i="1" dirty="0"/>
              <a:t>	</a:t>
            </a:r>
            <a:r>
              <a:rPr lang="cs-CZ" i="1" dirty="0" smtClean="0"/>
              <a:t>	</a:t>
            </a:r>
            <a:r>
              <a:rPr lang="cs-CZ" sz="38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Yes</a:t>
            </a:r>
            <a:r>
              <a:rPr lang="cs-CZ" sz="3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</a:t>
            </a:r>
            <a:r>
              <a:rPr lang="cs-CZ" sz="38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they</a:t>
            </a:r>
            <a:r>
              <a:rPr lang="cs-CZ" sz="3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sz="38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will</a:t>
            </a:r>
            <a:r>
              <a:rPr lang="cs-CZ" sz="3800" i="1" dirty="0" smtClean="0"/>
              <a:t>. / </a:t>
            </a:r>
            <a:r>
              <a:rPr lang="cs-CZ" sz="3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No, </a:t>
            </a:r>
            <a:r>
              <a:rPr lang="cs-CZ" sz="38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they</a:t>
            </a:r>
            <a:r>
              <a:rPr lang="cs-CZ" sz="3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sz="3800" i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won‘t</a:t>
            </a:r>
            <a:r>
              <a:rPr lang="cs-CZ" sz="3800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xmlns="" val="18763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schemeClr val="tx2">
                    <a:lumMod val="75000"/>
                  </a:schemeClr>
                </a:solidFill>
                <a:latin typeface="Algerian" pitchFamily="82" charset="0"/>
              </a:rPr>
              <a:t>USAGE</a:t>
            </a:r>
            <a:endParaRPr lang="en-GB" dirty="0">
              <a:solidFill>
                <a:schemeClr val="tx2">
                  <a:lumMod val="75000"/>
                </a:schemeClr>
              </a:solidFill>
              <a:latin typeface="Algerian" pitchFamily="82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3528391"/>
          </a:xfrm>
        </p:spPr>
        <p:txBody>
          <a:bodyPr>
            <a:normAutofit fontScale="92500" lnSpcReduction="10000"/>
          </a:bodyPr>
          <a:lstStyle/>
          <a:p>
            <a:pPr>
              <a:buFontTx/>
              <a:buChar char="-"/>
            </a:pPr>
            <a:r>
              <a:rPr lang="cs-CZ" u="sng" dirty="0" smtClean="0"/>
              <a:t>prostý budoucí čas </a:t>
            </a:r>
            <a:r>
              <a:rPr lang="cs-CZ" dirty="0" smtClean="0"/>
              <a:t>(</a:t>
            </a:r>
            <a:r>
              <a:rPr lang="cs-CZ" sz="2800" dirty="0" smtClean="0"/>
              <a:t>nejistá budoucnost, např. předpovědi)</a:t>
            </a:r>
          </a:p>
          <a:p>
            <a:pPr marL="0" indent="0">
              <a:buNone/>
            </a:pPr>
            <a:r>
              <a:rPr lang="cs-CZ" sz="2800" dirty="0"/>
              <a:t>	</a:t>
            </a:r>
            <a:r>
              <a:rPr lang="cs-CZ" sz="2800" dirty="0" smtClean="0"/>
              <a:t>	</a:t>
            </a:r>
          </a:p>
          <a:p>
            <a:pPr marL="0" indent="0">
              <a:buNone/>
            </a:pPr>
            <a:r>
              <a:rPr lang="cs-CZ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lang="cs-CZ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lang="cs-CZ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It‘ll</a:t>
            </a:r>
            <a:r>
              <a:rPr lang="cs-CZ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rain</a:t>
            </a:r>
            <a:r>
              <a:rPr lang="cs-CZ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tomorrow</a:t>
            </a:r>
            <a:r>
              <a:rPr lang="cs-CZ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  <a:p>
            <a:pPr marL="0" indent="0">
              <a:buNone/>
            </a:pPr>
            <a:endParaRPr lang="cs-CZ" sz="2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cs-CZ" sz="28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lang="cs-CZ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lang="cs-CZ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People</a:t>
            </a:r>
            <a:r>
              <a:rPr lang="cs-CZ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will</a:t>
            </a:r>
            <a:r>
              <a:rPr lang="cs-CZ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live on Mars.</a:t>
            </a:r>
          </a:p>
          <a:p>
            <a:pPr marL="0" indent="0">
              <a:buNone/>
            </a:pPr>
            <a:endParaRPr lang="cs-CZ" sz="28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cs-CZ" sz="2800" dirty="0" smtClean="0"/>
              <a:t>		</a:t>
            </a:r>
            <a:r>
              <a:rPr lang="cs-CZ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 </a:t>
            </a:r>
            <a:r>
              <a:rPr lang="cs-CZ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think</a:t>
            </a:r>
            <a:r>
              <a:rPr lang="cs-CZ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she‘ll</a:t>
            </a:r>
            <a:r>
              <a:rPr lang="cs-CZ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study </a:t>
            </a:r>
            <a:r>
              <a:rPr lang="cs-CZ" sz="2800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at</a:t>
            </a:r>
            <a:r>
              <a:rPr lang="cs-CZ" sz="28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university.</a:t>
            </a:r>
          </a:p>
          <a:p>
            <a:pPr marL="0" indent="0">
              <a:buNone/>
            </a:pPr>
            <a:endParaRPr lang="cs-CZ" sz="2800" dirty="0" smtClean="0"/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4098" name="Picture 2" descr="C:\Users\Jana\AppData\Local\Microsoft\Windows\Temporary Internet Files\Content.IE5\HHRU5X0L\MC900432545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085184"/>
            <a:ext cx="1261875" cy="1133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7632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807276"/>
            <a:ext cx="8229600" cy="5214012"/>
          </a:xfrm>
        </p:spPr>
        <p:txBody>
          <a:bodyPr/>
          <a:lstStyle/>
          <a:p>
            <a:pPr>
              <a:buFontTx/>
              <a:buChar char="-"/>
            </a:pPr>
            <a:r>
              <a:rPr lang="cs-CZ" u="sng" dirty="0" smtClean="0"/>
              <a:t>nabídka</a:t>
            </a:r>
            <a:r>
              <a:rPr lang="cs-CZ" dirty="0" smtClean="0"/>
              <a:t> pomoci</a:t>
            </a:r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		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will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answer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the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phone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</a:p>
          <a:p>
            <a:pPr marL="0" indent="0">
              <a:buNone/>
            </a:pPr>
            <a:r>
              <a:rPr lang="cs-CZ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</a:p>
          <a:p>
            <a:pPr marL="0" indent="0">
              <a:buNone/>
            </a:pPr>
            <a:r>
              <a:rPr lang="cs-CZ" dirty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I‘ll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do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the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shopping.</a:t>
            </a:r>
          </a:p>
          <a:p>
            <a:pPr marL="0" indent="0">
              <a:buNone/>
            </a:pPr>
            <a:endParaRPr lang="cs-CZ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		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We‘ll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set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the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table.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5122" name="Picture 2" descr="C:\Users\Jana\AppData\Local\Microsoft\Windows\Temporary Internet Files\Content.IE5\CWHTJ96Z\MC90023266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5085184"/>
            <a:ext cx="1567203" cy="107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Jana\AppData\Local\Microsoft\Windows\Temporary Internet Files\Content.IE5\PTIBSZ9P\MC900432629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14500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234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073427"/>
          </a:xfrm>
        </p:spPr>
        <p:txBody>
          <a:bodyPr/>
          <a:lstStyle/>
          <a:p>
            <a:pPr>
              <a:buFontTx/>
              <a:buChar char="-"/>
            </a:pPr>
            <a:r>
              <a:rPr lang="cs-CZ" u="sng" dirty="0" smtClean="0"/>
              <a:t>tvoření rozhodnutí</a:t>
            </a:r>
          </a:p>
          <a:p>
            <a:pPr marL="457200" lvl="1" indent="0">
              <a:buNone/>
            </a:pPr>
            <a:r>
              <a:rPr lang="cs-CZ" dirty="0" smtClean="0"/>
              <a:t>	</a:t>
            </a:r>
            <a:r>
              <a:rPr lang="cs-CZ" dirty="0" err="1" smtClean="0"/>
              <a:t>Come</a:t>
            </a:r>
            <a:r>
              <a:rPr lang="cs-CZ" dirty="0" smtClean="0"/>
              <a:t> on, </a:t>
            </a:r>
            <a:r>
              <a:rPr lang="cs-CZ" dirty="0" err="1" smtClean="0"/>
              <a:t>the</a:t>
            </a:r>
            <a:r>
              <a:rPr lang="cs-CZ" dirty="0" smtClean="0"/>
              <a:t> party </a:t>
            </a:r>
            <a:r>
              <a:rPr lang="cs-CZ" dirty="0" err="1" smtClean="0"/>
              <a:t>will</a:t>
            </a:r>
            <a:r>
              <a:rPr lang="cs-CZ" dirty="0" smtClean="0"/>
              <a:t> </a:t>
            </a:r>
            <a:r>
              <a:rPr lang="cs-CZ" dirty="0" err="1" smtClean="0"/>
              <a:t>be</a:t>
            </a:r>
            <a:r>
              <a:rPr lang="cs-CZ" dirty="0" smtClean="0"/>
              <a:t> </a:t>
            </a:r>
            <a:r>
              <a:rPr lang="cs-CZ" dirty="0" err="1" smtClean="0"/>
              <a:t>great</a:t>
            </a:r>
            <a:r>
              <a:rPr lang="cs-CZ" dirty="0"/>
              <a:t>!</a:t>
            </a:r>
            <a:r>
              <a:rPr lang="cs-CZ" dirty="0" smtClean="0"/>
              <a:t>  </a:t>
            </a:r>
          </a:p>
          <a:p>
            <a:pPr marL="457200" lvl="1" indent="0">
              <a:buNone/>
            </a:pPr>
            <a:r>
              <a:rPr lang="cs-CZ" dirty="0"/>
              <a:t>	</a:t>
            </a:r>
            <a:r>
              <a:rPr lang="cs-CZ" dirty="0" smtClean="0"/>
              <a:t>		- 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OK,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I‘ll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go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with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you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endParaRPr lang="cs-CZ" dirty="0" smtClean="0"/>
          </a:p>
          <a:p>
            <a:pPr marL="0" lvl="1" indent="0">
              <a:buNone/>
            </a:pPr>
            <a:endParaRPr lang="cs-CZ" dirty="0" smtClean="0"/>
          </a:p>
          <a:p>
            <a:pPr marL="0" lvl="1" indent="0">
              <a:buNone/>
            </a:pPr>
            <a:endParaRPr lang="cs-CZ" dirty="0"/>
          </a:p>
          <a:p>
            <a:pPr marL="0" lvl="1" indent="0">
              <a:buNone/>
            </a:pPr>
            <a:r>
              <a:rPr lang="cs-CZ" dirty="0" smtClean="0"/>
              <a:t>	I </a:t>
            </a:r>
            <a:r>
              <a:rPr lang="cs-CZ" dirty="0" err="1" smtClean="0"/>
              <a:t>can‘t</a:t>
            </a:r>
            <a:r>
              <a:rPr lang="cs-CZ" dirty="0" smtClean="0"/>
              <a:t> </a:t>
            </a:r>
            <a:r>
              <a:rPr lang="cs-CZ" dirty="0" err="1" smtClean="0"/>
              <a:t>work</a:t>
            </a:r>
            <a:r>
              <a:rPr lang="cs-CZ" dirty="0" smtClean="0"/>
              <a:t> </a:t>
            </a:r>
            <a:r>
              <a:rPr lang="cs-CZ" dirty="0" err="1" smtClean="0"/>
              <a:t>with</a:t>
            </a:r>
            <a:r>
              <a:rPr lang="cs-CZ" dirty="0" smtClean="0"/>
              <a:t> my </a:t>
            </a:r>
            <a:r>
              <a:rPr lang="cs-CZ" dirty="0" err="1" smtClean="0"/>
              <a:t>new</a:t>
            </a:r>
            <a:r>
              <a:rPr lang="cs-CZ" dirty="0" smtClean="0"/>
              <a:t> </a:t>
            </a:r>
            <a:r>
              <a:rPr lang="cs-CZ" dirty="0" err="1" smtClean="0"/>
              <a:t>camera</a:t>
            </a:r>
            <a:r>
              <a:rPr lang="cs-CZ" dirty="0" smtClean="0"/>
              <a:t>.  </a:t>
            </a:r>
          </a:p>
          <a:p>
            <a:pPr marL="0" lvl="1" indent="0">
              <a:buNone/>
            </a:pPr>
            <a:r>
              <a:rPr lang="cs-CZ" dirty="0"/>
              <a:t>	</a:t>
            </a:r>
            <a:r>
              <a:rPr lang="cs-CZ" dirty="0" smtClean="0"/>
              <a:t>		-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Don‘t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worry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</a:t>
            </a:r>
            <a:r>
              <a:rPr lang="cs-CZ" dirty="0" err="1">
                <a:solidFill>
                  <a:schemeClr val="tx2">
                    <a:lumMod val="60000"/>
                    <a:lumOff val="40000"/>
                  </a:schemeClr>
                </a:solidFill>
              </a:rPr>
              <a:t>I‘ll</a:t>
            </a:r>
            <a:r>
              <a:rPr lang="cs-CZ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help</a:t>
            </a:r>
            <a:r>
              <a:rPr lang="cs-CZ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cs-CZ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you</a:t>
            </a:r>
            <a:r>
              <a:rPr lang="cs-CZ" dirty="0">
                <a:solidFill>
                  <a:schemeClr val="tx2">
                    <a:lumMod val="60000"/>
                    <a:lumOff val="40000"/>
                  </a:schemeClr>
                </a:solidFill>
              </a:rPr>
              <a:t>.</a:t>
            </a: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1026" name="Picture 2" descr="C:\Users\Jana\AppData\Local\Microsoft\Windows\Temporary Internet Files\Content.IE5\PTIBSZ9P\MC90039684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5085184"/>
            <a:ext cx="1858061" cy="829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Jana\AppData\Local\Microsoft\Windows\Temporary Internet Files\Content.IE5\PTIBSZ9P\MC900305505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76872"/>
            <a:ext cx="930628" cy="1201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8989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394</Words>
  <Application>Microsoft Office PowerPoint</Application>
  <PresentationFormat>Předvádění na obrazovce (4:3)</PresentationFormat>
  <Paragraphs>128</Paragraphs>
  <Slides>17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17</vt:i4>
      </vt:variant>
    </vt:vector>
  </HeadingPairs>
  <TitlesOfParts>
    <vt:vector size="18" baseType="lpstr">
      <vt:lpstr>Motiv systému Office</vt:lpstr>
      <vt:lpstr>Snímek 1</vt:lpstr>
      <vt:lpstr>Will – Future</vt:lpstr>
      <vt:lpstr>Affirmative sentences</vt:lpstr>
      <vt:lpstr>Negative sentences</vt:lpstr>
      <vt:lpstr>Questions</vt:lpstr>
      <vt:lpstr>Short answers</vt:lpstr>
      <vt:lpstr>USAGE</vt:lpstr>
      <vt:lpstr>Snímek 8</vt:lpstr>
      <vt:lpstr>Snímek 9</vt:lpstr>
      <vt:lpstr>Snímek 10</vt:lpstr>
      <vt:lpstr>Exercises</vt:lpstr>
      <vt:lpstr>Exercises</vt:lpstr>
      <vt:lpstr>Exercises</vt:lpstr>
      <vt:lpstr>SOLUTION</vt:lpstr>
      <vt:lpstr>Solution</vt:lpstr>
      <vt:lpstr>solution</vt:lpstr>
      <vt:lpstr>Použité kliparty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Jana</dc:creator>
  <cp:lastModifiedBy>Dum</cp:lastModifiedBy>
  <cp:revision>31</cp:revision>
  <dcterms:created xsi:type="dcterms:W3CDTF">2012-07-18T14:13:00Z</dcterms:created>
  <dcterms:modified xsi:type="dcterms:W3CDTF">2013-02-14T07:20:46Z</dcterms:modified>
</cp:coreProperties>
</file>